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62" r:id="rId10"/>
    <p:sldId id="284" r:id="rId11"/>
    <p:sldId id="285" r:id="rId12"/>
    <p:sldId id="286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73025" autoAdjust="0"/>
  </p:normalViewPr>
  <p:slideViewPr>
    <p:cSldViewPr>
      <p:cViewPr varScale="1">
        <p:scale>
          <a:sx n="59" d="100"/>
          <a:sy n="59" d="100"/>
        </p:scale>
        <p:origin x="-8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E90EF-F62B-44DF-80EE-00F97EDE08C0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C747C-62D1-43D1-A9CF-B297A75CA9C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1228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China is het 4</a:t>
            </a:r>
            <a:r>
              <a:rPr lang="nl-NL" baseline="30000" dirty="0" smtClean="0"/>
              <a:t>e</a:t>
            </a:r>
            <a:r>
              <a:rPr lang="nl-NL" baseline="0" dirty="0" smtClean="0"/>
              <a:t> land van de wereld (als je naar de oppervlakte kijkt):</a:t>
            </a:r>
          </a:p>
          <a:p>
            <a:r>
              <a:rPr lang="nl-NL" dirty="0" smtClean="0"/>
              <a:t>1 Rusland 		17.098.242 km²</a:t>
            </a:r>
          </a:p>
          <a:p>
            <a:r>
              <a:rPr lang="nl-NL" dirty="0" smtClean="0"/>
              <a:t>2 Canada 		 9.984.670 km²</a:t>
            </a:r>
          </a:p>
          <a:p>
            <a:r>
              <a:rPr lang="nl-NL" dirty="0" smtClean="0"/>
              <a:t>3 Verenigde Staten 	 9.629.091 km²</a:t>
            </a:r>
            <a:endParaRPr lang="nl-NL" baseline="30000" dirty="0" smtClean="0"/>
          </a:p>
          <a:p>
            <a:r>
              <a:rPr lang="nl-NL" dirty="0" smtClean="0"/>
              <a:t>4 China 		 9.596.961 km²</a:t>
            </a:r>
            <a:endParaRPr lang="nl-NL" baseline="30000" dirty="0" smtClean="0"/>
          </a:p>
          <a:p>
            <a:r>
              <a:rPr lang="nl-NL" dirty="0" smtClean="0"/>
              <a:t>5 Brazilië 		 8.514.877 km²</a:t>
            </a:r>
          </a:p>
          <a:p>
            <a:r>
              <a:rPr lang="nl-NL" dirty="0" smtClean="0"/>
              <a:t>6 Australië 		 7.692.024 km²</a:t>
            </a:r>
          </a:p>
          <a:p>
            <a:r>
              <a:rPr lang="nl-NL" dirty="0" smtClean="0"/>
              <a:t>7 India 		 3.287.263 km²</a:t>
            </a:r>
          </a:p>
          <a:p>
            <a:r>
              <a:rPr lang="nl-NL" dirty="0" smtClean="0"/>
              <a:t>8 Argentinië 		 2.780.400 km²</a:t>
            </a:r>
          </a:p>
          <a:p>
            <a:r>
              <a:rPr lang="nl-NL" dirty="0" smtClean="0"/>
              <a:t>9 Kazachstan 	 2.724.900 km²</a:t>
            </a:r>
          </a:p>
          <a:p>
            <a:r>
              <a:rPr lang="nl-NL" dirty="0" smtClean="0"/>
              <a:t>10 Algerije 		 2.381.741 km²</a:t>
            </a:r>
          </a:p>
          <a:p>
            <a:r>
              <a:rPr lang="nl-NL" dirty="0" smtClean="0"/>
              <a:t>135 Nederland 	     37.354 km²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smtClean="0"/>
              <a:t>Het westen kent een geringe bevolkingsdichtheid, dit is te verklaren door natuurlijke factoren: bergachtig gebied en woestijngebieden (te hoog/te koud en te droog).</a:t>
            </a:r>
          </a:p>
          <a:p>
            <a:endParaRPr lang="nl-NL" baseline="0" dirty="0" smtClean="0"/>
          </a:p>
          <a:p>
            <a:r>
              <a:rPr lang="nl-NL" baseline="0" dirty="0" smtClean="0"/>
              <a:t>Het oosten is over het algemeen vlakker. Meer mogelijkheden voor landbouw. In dit gebied liggen de grote steden van China.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democratische</a:t>
            </a:r>
            <a:r>
              <a:rPr lang="nl-NL" baseline="0" dirty="0" smtClean="0"/>
              <a:t> landen als Nederland en Duitsland kennen we inspraakprocedures bij planologische beslissingen. In China regelt de overheid alles (samen met de projectontwikkelaar).</a:t>
            </a:r>
          </a:p>
          <a:p>
            <a:endParaRPr lang="nl-NL" baseline="0" dirty="0" smtClean="0"/>
          </a:p>
          <a:p>
            <a:r>
              <a:rPr lang="nl-NL" baseline="0" dirty="0" smtClean="0"/>
              <a:t>Hoogbouw is synoniem voor modern.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Vergelijk het aantal</a:t>
            </a:r>
            <a:r>
              <a:rPr lang="nl-NL" baseline="0" dirty="0" smtClean="0"/>
              <a:t> auto’s van Beijing met het totaal van Nederland:</a:t>
            </a:r>
          </a:p>
          <a:p>
            <a:endParaRPr lang="nl-NL" baseline="0" dirty="0" smtClean="0"/>
          </a:p>
          <a:p>
            <a:r>
              <a:rPr lang="nl-NL" dirty="0" smtClean="0">
                <a:effectLst/>
              </a:rPr>
              <a:t>totaal aantal</a:t>
            </a:r>
            <a:r>
              <a:rPr lang="nl-NL" baseline="0" dirty="0" smtClean="0">
                <a:effectLst/>
              </a:rPr>
              <a:t> personenauto’s in Nederland (1-1-2012) : </a:t>
            </a:r>
            <a:r>
              <a:rPr lang="nl-NL" dirty="0" smtClean="0">
                <a:effectLst/>
              </a:rPr>
              <a:t>7 858 712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 smtClean="0"/>
              <a:t>De </a:t>
            </a:r>
            <a:r>
              <a:rPr lang="nl-NL" baseline="0" dirty="0" err="1" smtClean="0"/>
              <a:t>Han</a:t>
            </a:r>
            <a:r>
              <a:rPr lang="nl-NL" baseline="0" dirty="0" smtClean="0"/>
              <a:t>-Chinezen wonen vooral in het oosten.</a:t>
            </a:r>
          </a:p>
          <a:p>
            <a:r>
              <a:rPr lang="nl-NL" baseline="0" dirty="0" smtClean="0"/>
              <a:t>De 55 overige groepen wonen vooral in het westen.</a:t>
            </a:r>
          </a:p>
          <a:p>
            <a:endParaRPr lang="nl-NL" baseline="0" dirty="0" smtClean="0"/>
          </a:p>
          <a:p>
            <a:r>
              <a:rPr lang="nl-NL" baseline="0" dirty="0" smtClean="0"/>
              <a:t>Politiek meer invloed op het westen als daar </a:t>
            </a:r>
            <a:r>
              <a:rPr lang="nl-NL" baseline="0" dirty="0" err="1" smtClean="0"/>
              <a:t>Han</a:t>
            </a:r>
            <a:r>
              <a:rPr lang="nl-NL" baseline="0" dirty="0" smtClean="0"/>
              <a:t>-Chinezen naartoe verhuizen.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 smtClean="0"/>
              <a:t>1,4 miljard: 1.400.000.000 inwoners (850x zoveel als Nederland)</a:t>
            </a:r>
          </a:p>
          <a:p>
            <a:endParaRPr lang="nl-NL" baseline="0" dirty="0" smtClean="0"/>
          </a:p>
          <a:p>
            <a:r>
              <a:rPr lang="nl-NL" baseline="0" dirty="0" smtClean="0"/>
              <a:t>Geboortecijfer  2011</a:t>
            </a:r>
          </a:p>
          <a:p>
            <a:r>
              <a:rPr lang="nl-NL" baseline="0" dirty="0" smtClean="0"/>
              <a:t>China:	12,3 kinderen / 1000 inwoners per jaar</a:t>
            </a:r>
          </a:p>
          <a:p>
            <a:r>
              <a:rPr lang="nl-NL" baseline="0" dirty="0" smtClean="0"/>
              <a:t>NL: 	10,9 kinderen / 1000 inwoners per jaar</a:t>
            </a:r>
          </a:p>
          <a:p>
            <a:r>
              <a:rPr lang="nl-NL" baseline="0" dirty="0" smtClean="0">
                <a:sym typeface="Wingdings" pitchFamily="2" charset="2"/>
              </a:rPr>
              <a:t>Duitsland: 	  8,3 kinderen /1000 inwoners per jaar</a:t>
            </a:r>
          </a:p>
          <a:p>
            <a:endParaRPr lang="nl-NL" baseline="0" dirty="0" smtClean="0">
              <a:sym typeface="Wingdings" pitchFamily="2" charset="2"/>
            </a:endParaRPr>
          </a:p>
          <a:p>
            <a:r>
              <a:rPr lang="nl-NL" baseline="0" dirty="0" smtClean="0">
                <a:sym typeface="Wingdings" pitchFamily="2" charset="2"/>
              </a:rPr>
              <a:t>Bevolkingsgroei 2011</a:t>
            </a:r>
          </a:p>
          <a:p>
            <a:r>
              <a:rPr lang="nl-NL" baseline="0" dirty="0" smtClean="0">
                <a:sym typeface="Wingdings" pitchFamily="2" charset="2"/>
              </a:rPr>
              <a:t>China 0,48%</a:t>
            </a:r>
          </a:p>
          <a:p>
            <a:r>
              <a:rPr lang="nl-NL" baseline="0" dirty="0" smtClean="0">
                <a:sym typeface="Wingdings" pitchFamily="2" charset="2"/>
              </a:rPr>
              <a:t>Nederland 0,45%</a:t>
            </a:r>
          </a:p>
          <a:p>
            <a:r>
              <a:rPr lang="nl-NL" baseline="0" dirty="0" smtClean="0">
                <a:sym typeface="Wingdings" pitchFamily="2" charset="2"/>
              </a:rPr>
              <a:t>Duitsland -0,2%</a:t>
            </a:r>
          </a:p>
          <a:p>
            <a:endParaRPr lang="nl-NL" baseline="0" dirty="0" smtClean="0">
              <a:sym typeface="Wingdings" pitchFamily="2" charset="2"/>
            </a:endParaRPr>
          </a:p>
          <a:p>
            <a:r>
              <a:rPr lang="nl-NL" baseline="0" dirty="0" smtClean="0">
                <a:sym typeface="Wingdings" pitchFamily="2" charset="2"/>
              </a:rPr>
              <a:t>Door de </a:t>
            </a:r>
            <a:r>
              <a:rPr lang="nl-NL" baseline="0" dirty="0" err="1" smtClean="0">
                <a:sym typeface="Wingdings" pitchFamily="2" charset="2"/>
              </a:rPr>
              <a:t>éénkind</a:t>
            </a:r>
            <a:r>
              <a:rPr lang="nl-NL" baseline="0" dirty="0" smtClean="0">
                <a:sym typeface="Wingdings" pitchFamily="2" charset="2"/>
              </a:rPr>
              <a:t>-politiek zie je de basis van de bevolkingsdiagram versmallen (ontgroening en vergrijzing).</a:t>
            </a: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 smtClean="0"/>
              <a:t>Jongensoverschot: zie bevolkingsdiagram.</a:t>
            </a:r>
          </a:p>
          <a:p>
            <a:r>
              <a:rPr lang="nl-NL" baseline="0" dirty="0" smtClean="0"/>
              <a:t>Er zijn 40 miljoen meer jongens dan meisjes in China.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 smtClean="0"/>
              <a:t>Na 1980 werden de buitenlandse bedrijven alleen toegelaten in SEZ (Speciale Economische Zones) aan de kust. Tegenwoordig ook in het binnenland.</a:t>
            </a:r>
          </a:p>
          <a:p>
            <a:r>
              <a:rPr lang="nl-NL" baseline="0" dirty="0" smtClean="0"/>
              <a:t>Ze profiteren vooral van de lage lonen.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 smtClean="0"/>
              <a:t>De snelle urbanisatie zorgt voor een grote tweedeling in het land.</a:t>
            </a:r>
          </a:p>
          <a:p>
            <a:r>
              <a:rPr lang="nl-NL" baseline="0" dirty="0" smtClean="0"/>
              <a:t>Het arme platteland versus de rijke steden.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Participatie: bewoners helpen actief mee om</a:t>
            </a:r>
            <a:r>
              <a:rPr lang="nl-NL" baseline="0" dirty="0" smtClean="0"/>
              <a:t> de leefbaarheid van de wijk te vergroten door huisvuil of te halen of de wc’s schoon te maken.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Vergelijk figuur 8 en 9 (</a:t>
            </a:r>
            <a:r>
              <a:rPr lang="nl-NL" dirty="0" err="1" smtClean="0"/>
              <a:t>hutong</a:t>
            </a:r>
            <a:r>
              <a:rPr lang="nl-NL" dirty="0" smtClean="0"/>
              <a:t>) met de hoogbouw (flats) van figuur 11.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geo_ppt_800x600_vmbo bb 6.pd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322" cy="68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Bevolking en ruimte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Hoofdstuk 3</a:t>
            </a:r>
          </a:p>
          <a:p>
            <a:r>
              <a:rPr lang="nl-NL" dirty="0" smtClean="0"/>
              <a:t>Bevolking en ruimte in China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kstvak 4"/>
          <p:cNvSpPr txBox="1">
            <a:spLocks noChangeArrowheads="1"/>
          </p:cNvSpPr>
          <p:nvPr/>
        </p:nvSpPr>
        <p:spPr bwMode="auto">
          <a:xfrm>
            <a:off x="395536" y="908720"/>
            <a:ext cx="8136904" cy="109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r>
              <a:rPr lang="nl-NL" sz="2400" b="1" dirty="0" smtClean="0"/>
              <a:t>Oprukkende flats</a:t>
            </a:r>
          </a:p>
          <a:p>
            <a:pPr>
              <a:buFont typeface="Wingdings 3" pitchFamily="18" charset="2"/>
              <a:buChar char="u"/>
            </a:pPr>
            <a:r>
              <a:rPr lang="nl-NL" sz="2400" dirty="0" err="1" smtClean="0"/>
              <a:t>Hutongs</a:t>
            </a:r>
            <a:r>
              <a:rPr lang="nl-NL" sz="2400" dirty="0" smtClean="0"/>
              <a:t> worden vervangen door nieuwe dure (woon)flats.</a:t>
            </a:r>
          </a:p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1166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3.3	Wonen in de stad</a:t>
            </a:r>
            <a:endParaRPr lang="nl-NL" b="1" dirty="0"/>
          </a:p>
        </p:txBody>
      </p:sp>
      <p:sp>
        <p:nvSpPr>
          <p:cNvPr id="8" name="Tekstvak 5"/>
          <p:cNvSpPr txBox="1">
            <a:spLocks noChangeArrowheads="1"/>
          </p:cNvSpPr>
          <p:nvPr/>
        </p:nvSpPr>
        <p:spPr bwMode="auto">
          <a:xfrm>
            <a:off x="467544" y="1844825"/>
            <a:ext cx="8136904" cy="26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pPr>
              <a:buFont typeface="Calibri" pitchFamily="34" charset="0"/>
              <a:buChar char="●"/>
            </a:pPr>
            <a:r>
              <a:rPr lang="nl-NL" sz="2400" dirty="0"/>
              <a:t> </a:t>
            </a:r>
            <a:r>
              <a:rPr lang="nl-NL" sz="2400" dirty="0" smtClean="0"/>
              <a:t>Bouwprojecten in het centrum dus hoge grondprijzen:</a:t>
            </a:r>
          </a:p>
          <a:p>
            <a:pPr>
              <a:buFontTx/>
              <a:buChar char="-"/>
            </a:pPr>
            <a:r>
              <a:rPr lang="nl-NL" sz="2400" dirty="0" smtClean="0"/>
              <a:t> dure woonflats (te duur voor </a:t>
            </a:r>
            <a:r>
              <a:rPr lang="nl-NL" sz="2400" dirty="0" err="1" smtClean="0"/>
              <a:t>hutongbewoners</a:t>
            </a:r>
            <a:r>
              <a:rPr lang="nl-NL" sz="2400" dirty="0" smtClean="0"/>
              <a:t>);</a:t>
            </a:r>
          </a:p>
          <a:p>
            <a:pPr>
              <a:buFontTx/>
              <a:buChar char="-"/>
            </a:pPr>
            <a:r>
              <a:rPr lang="nl-NL" sz="2400" dirty="0" smtClean="0"/>
              <a:t> winkelcentra;</a:t>
            </a:r>
          </a:p>
          <a:p>
            <a:pPr>
              <a:buFontTx/>
              <a:buChar char="-"/>
            </a:pPr>
            <a:r>
              <a:rPr lang="nl-NL" sz="2400" dirty="0" smtClean="0"/>
              <a:t> kantoren.</a:t>
            </a:r>
          </a:p>
          <a:p>
            <a:r>
              <a:rPr lang="nl-NL" sz="2400" dirty="0" err="1" smtClean="0"/>
              <a:t>Hutongbewoners</a:t>
            </a:r>
            <a:r>
              <a:rPr lang="nl-NL" sz="2400" dirty="0" smtClean="0"/>
              <a:t> krijgen een nieuwe, goedkope flat aan de rand van de stad aangeboden (vaak meer dan een uur reizen van het centrum).</a:t>
            </a:r>
            <a:r>
              <a:rPr lang="nl-NL" dirty="0" smtClean="0"/>
              <a:t>	</a:t>
            </a:r>
            <a:endParaRPr lang="nl-NL" sz="2400" dirty="0"/>
          </a:p>
        </p:txBody>
      </p:sp>
      <p:sp>
        <p:nvSpPr>
          <p:cNvPr id="7" name="Rechthoek 6"/>
          <p:cNvSpPr/>
          <p:nvPr/>
        </p:nvSpPr>
        <p:spPr>
          <a:xfrm>
            <a:off x="539552" y="465313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itchFamily="34" charset="0"/>
              <a:buChar char="●"/>
            </a:pPr>
            <a:r>
              <a:rPr lang="nl-NL" sz="2400" dirty="0" smtClean="0"/>
              <a:t> Veel Chinezen zijn blij met de nieuwe (luxe) flat.</a:t>
            </a:r>
          </a:p>
          <a:p>
            <a:r>
              <a:rPr lang="nl-NL" sz="2400" dirty="0" smtClean="0"/>
              <a:t>Anderen willen niet verhuizen (bijv. winkel of sociale contacten)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kstvak 4"/>
          <p:cNvSpPr txBox="1">
            <a:spLocks noChangeArrowheads="1"/>
          </p:cNvSpPr>
          <p:nvPr/>
        </p:nvSpPr>
        <p:spPr bwMode="auto">
          <a:xfrm>
            <a:off x="395536" y="908720"/>
            <a:ext cx="8136904" cy="146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r>
              <a:rPr lang="nl-NL" sz="2400" b="1" dirty="0" smtClean="0"/>
              <a:t>Rol van de overheid</a:t>
            </a:r>
          </a:p>
          <a:p>
            <a:pPr>
              <a:buFont typeface="Wingdings 3" pitchFamily="18" charset="2"/>
              <a:buChar char="u"/>
            </a:pPr>
            <a:r>
              <a:rPr lang="nl-NL" sz="2400" dirty="0" smtClean="0"/>
              <a:t>Geen inspraak (overheid regelt alles).</a:t>
            </a:r>
          </a:p>
          <a:p>
            <a:r>
              <a:rPr lang="nl-NL" sz="2400" dirty="0" smtClean="0"/>
              <a:t>Hoogbouw staat voor de Chinese overheid gelijk aan modern.</a:t>
            </a:r>
          </a:p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1166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3.3	Wonen in de stad</a:t>
            </a:r>
            <a:endParaRPr lang="nl-NL" b="1" dirty="0"/>
          </a:p>
        </p:txBody>
      </p:sp>
      <p:sp>
        <p:nvSpPr>
          <p:cNvPr id="8" name="Tekstvak 5"/>
          <p:cNvSpPr txBox="1">
            <a:spLocks noChangeArrowheads="1"/>
          </p:cNvSpPr>
          <p:nvPr/>
        </p:nvSpPr>
        <p:spPr bwMode="auto">
          <a:xfrm>
            <a:off x="467544" y="2204864"/>
            <a:ext cx="8136904" cy="119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pPr>
              <a:buFont typeface="Calibri" pitchFamily="34" charset="0"/>
              <a:buChar char="●"/>
            </a:pPr>
            <a:r>
              <a:rPr lang="nl-NL" sz="2400" dirty="0"/>
              <a:t> </a:t>
            </a:r>
            <a:r>
              <a:rPr lang="nl-NL" sz="2400" dirty="0" err="1" smtClean="0"/>
              <a:t>Hutongs</a:t>
            </a:r>
            <a:r>
              <a:rPr lang="nl-NL" sz="2400" dirty="0" smtClean="0"/>
              <a:t> horen bij Chinese cultuur.</a:t>
            </a:r>
          </a:p>
          <a:p>
            <a:r>
              <a:rPr lang="nl-NL" sz="2400" dirty="0" smtClean="0"/>
              <a:t>De Chinese overheid heeft door dat je niet alle </a:t>
            </a:r>
            <a:r>
              <a:rPr lang="nl-NL" sz="2400" dirty="0" err="1" smtClean="0"/>
              <a:t>hutongs</a:t>
            </a:r>
            <a:r>
              <a:rPr lang="nl-NL" sz="2400" dirty="0" smtClean="0"/>
              <a:t> moet afbreken. Het heeft waarde voor de cultuur en het toerisme.</a:t>
            </a:r>
            <a:endParaRPr lang="nl-NL" sz="2400" dirty="0"/>
          </a:p>
        </p:txBody>
      </p:sp>
      <p:sp>
        <p:nvSpPr>
          <p:cNvPr id="7" name="Rechthoek 6"/>
          <p:cNvSpPr/>
          <p:nvPr/>
        </p:nvSpPr>
        <p:spPr>
          <a:xfrm>
            <a:off x="539552" y="357301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itchFamily="34" charset="0"/>
              <a:buChar char="●"/>
            </a:pPr>
            <a:r>
              <a:rPr lang="nl-NL" sz="2400" dirty="0" smtClean="0"/>
              <a:t> De overheid heeft steeds meer aandacht voor de woonomstandigheden van (seizoens-)migranten.</a:t>
            </a:r>
          </a:p>
          <a:p>
            <a:pPr>
              <a:buFontTx/>
              <a:buChar char="-"/>
            </a:pPr>
            <a:r>
              <a:rPr lang="nl-NL" sz="2400" dirty="0" smtClean="0"/>
              <a:t>Eerst moesten ze zelf onderdak regelen (familie of slaapzalen of barakken van het werk).</a:t>
            </a:r>
          </a:p>
          <a:p>
            <a:pPr>
              <a:buFontTx/>
              <a:buChar char="-"/>
            </a:pPr>
            <a:r>
              <a:rPr lang="nl-NL" sz="2400" dirty="0" smtClean="0"/>
              <a:t> Nu bouwt de overheid goedkope woonruimte voor migranten, met voorzieningen.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kstvak 4"/>
          <p:cNvSpPr txBox="1">
            <a:spLocks noChangeArrowheads="1"/>
          </p:cNvSpPr>
          <p:nvPr/>
        </p:nvSpPr>
        <p:spPr bwMode="auto">
          <a:xfrm>
            <a:off x="395536" y="908720"/>
            <a:ext cx="5040560" cy="26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r>
              <a:rPr lang="nl-NL" sz="2400" b="1" dirty="0" smtClean="0"/>
              <a:t>Groeiend autoverkeer</a:t>
            </a:r>
          </a:p>
          <a:p>
            <a:pPr>
              <a:buFont typeface="Wingdings 3" pitchFamily="18" charset="2"/>
              <a:buChar char="u"/>
            </a:pPr>
            <a:r>
              <a:rPr lang="nl-NL" sz="2400" dirty="0" smtClean="0"/>
              <a:t>In 2010 per dag 2000 nieuwe auto’s in de stad Beijing!</a:t>
            </a:r>
          </a:p>
          <a:p>
            <a:r>
              <a:rPr lang="nl-NL" sz="2400" dirty="0" smtClean="0"/>
              <a:t>Gevolg:</a:t>
            </a:r>
          </a:p>
          <a:p>
            <a:pPr>
              <a:buFontTx/>
              <a:buChar char="-"/>
            </a:pPr>
            <a:r>
              <a:rPr lang="nl-NL" sz="2400" dirty="0" smtClean="0"/>
              <a:t> Congestie: het verkeer in de stad loopt helemaal vast</a:t>
            </a:r>
          </a:p>
          <a:p>
            <a:pPr>
              <a:buFontTx/>
              <a:buChar char="-"/>
            </a:pPr>
            <a:r>
              <a:rPr lang="nl-NL" sz="2400" dirty="0" smtClean="0"/>
              <a:t> Luchtvervuiling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39552" y="1166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3.4	Bronnen: Werken, verkeer en milieu</a:t>
            </a:r>
            <a:endParaRPr lang="nl-NL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836712"/>
            <a:ext cx="3017143" cy="293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>
            <a:off x="323528" y="3717032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Loterij</a:t>
            </a:r>
          </a:p>
          <a:p>
            <a:pPr>
              <a:buFont typeface="Wingdings 3" pitchFamily="18" charset="2"/>
              <a:buChar char="u"/>
            </a:pPr>
            <a:r>
              <a:rPr lang="nl-NL" sz="2400" dirty="0" smtClean="0"/>
              <a:t>De overheid wil het bezit en gebruik van auto’s regelen. </a:t>
            </a:r>
          </a:p>
          <a:p>
            <a:r>
              <a:rPr lang="nl-NL" sz="2400" dirty="0" smtClean="0"/>
              <a:t>Voorbeelden:</a:t>
            </a:r>
          </a:p>
          <a:p>
            <a:pPr>
              <a:buFontTx/>
              <a:buChar char="-"/>
            </a:pPr>
            <a:r>
              <a:rPr lang="nl-NL" sz="2400" dirty="0" smtClean="0"/>
              <a:t> Laatste cijfer van de kentekenplaat bepaalt op welke dag je de auto mag gebruiken.</a:t>
            </a:r>
          </a:p>
          <a:p>
            <a:pPr>
              <a:buFontTx/>
              <a:buChar char="-"/>
            </a:pPr>
            <a:r>
              <a:rPr lang="nl-NL" sz="2400" dirty="0" smtClean="0"/>
              <a:t> Loten of je een nieuwe auto mag kopen.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kstvak 4"/>
          <p:cNvSpPr txBox="1">
            <a:spLocks noChangeArrowheads="1"/>
          </p:cNvSpPr>
          <p:nvPr/>
        </p:nvSpPr>
        <p:spPr bwMode="auto">
          <a:xfrm>
            <a:off x="395536" y="908720"/>
            <a:ext cx="8280920" cy="192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r>
              <a:rPr lang="nl-NL" sz="2400" b="1" dirty="0" smtClean="0"/>
              <a:t>Tunnelbus</a:t>
            </a:r>
          </a:p>
          <a:p>
            <a:pPr>
              <a:buFont typeface="Wingdings 3" pitchFamily="18" charset="2"/>
              <a:buChar char="u"/>
            </a:pPr>
            <a:r>
              <a:rPr lang="nl-NL" sz="2400" dirty="0" smtClean="0"/>
              <a:t>Andere (mogelijke) maatregelen van de overheid:</a:t>
            </a:r>
          </a:p>
          <a:p>
            <a:pPr>
              <a:buFontTx/>
              <a:buChar char="-"/>
            </a:pPr>
            <a:r>
              <a:rPr lang="nl-NL" sz="2400" dirty="0" smtClean="0"/>
              <a:t>alleen ‘groene’ (niet vervuilende) auto’s in het centrum;</a:t>
            </a:r>
          </a:p>
          <a:p>
            <a:pPr>
              <a:buFontTx/>
              <a:buChar char="-"/>
            </a:pPr>
            <a:r>
              <a:rPr lang="nl-NL" sz="2400" dirty="0" smtClean="0"/>
              <a:t> infrastructuur verbeteren;</a:t>
            </a:r>
          </a:p>
          <a:p>
            <a:pPr>
              <a:buFontTx/>
              <a:buChar char="-"/>
            </a:pPr>
            <a:r>
              <a:rPr lang="nl-NL" sz="2400" dirty="0" smtClean="0"/>
              <a:t> beter en snel openbaar vervoer (idee: de tunnelbus).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39552" y="1166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3.4	Bronnen: Werken, verkeer en milieu</a:t>
            </a:r>
            <a:endParaRPr lang="nl-NL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573016"/>
            <a:ext cx="39592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765" y="0"/>
            <a:ext cx="9163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kstvak 4"/>
          <p:cNvSpPr txBox="1">
            <a:spLocks noChangeArrowheads="1"/>
          </p:cNvSpPr>
          <p:nvPr/>
        </p:nvSpPr>
        <p:spPr bwMode="auto">
          <a:xfrm>
            <a:off x="251520" y="836712"/>
            <a:ext cx="6192688" cy="20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r>
              <a:rPr lang="nl-NL" sz="2400" b="1" dirty="0" smtClean="0"/>
              <a:t>Smog</a:t>
            </a:r>
          </a:p>
          <a:p>
            <a:pPr>
              <a:buFont typeface="Wingdings 3" pitchFamily="18" charset="2"/>
              <a:buChar char="u"/>
            </a:pPr>
            <a:r>
              <a:rPr lang="nl-NL" sz="2400" dirty="0" smtClean="0"/>
              <a:t>Naast de vervuiling door het verkeer is er</a:t>
            </a:r>
          </a:p>
          <a:p>
            <a:r>
              <a:rPr lang="nl-NL" sz="2400" dirty="0" smtClean="0"/>
              <a:t> ook luchtvervuiling (smog) door:</a:t>
            </a:r>
          </a:p>
          <a:p>
            <a:pPr>
              <a:buFontTx/>
              <a:buChar char="-"/>
            </a:pPr>
            <a:r>
              <a:rPr lang="nl-NL" sz="2400" dirty="0" smtClean="0"/>
              <a:t> fabrieken;</a:t>
            </a:r>
          </a:p>
          <a:p>
            <a:pPr>
              <a:buFontTx/>
              <a:buChar char="-"/>
            </a:pPr>
            <a:r>
              <a:rPr lang="nl-NL" sz="2400" dirty="0" smtClean="0"/>
              <a:t> huishoudens.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39552" y="1166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3.4	Bronnen: Werken, verkeer en milieu</a:t>
            </a:r>
            <a:endParaRPr lang="nl-NL" b="1" dirty="0"/>
          </a:p>
        </p:txBody>
      </p:sp>
      <p:sp>
        <p:nvSpPr>
          <p:cNvPr id="7" name="Rechthoek 6"/>
          <p:cNvSpPr/>
          <p:nvPr/>
        </p:nvSpPr>
        <p:spPr>
          <a:xfrm>
            <a:off x="251520" y="2852936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Schoner milieu?</a:t>
            </a:r>
          </a:p>
          <a:p>
            <a:pPr>
              <a:buFont typeface="Wingdings 3" pitchFamily="18" charset="2"/>
              <a:buChar char="u"/>
            </a:pPr>
            <a:r>
              <a:rPr lang="nl-NL" sz="2400" dirty="0" smtClean="0"/>
              <a:t>Grootste vervuilers zijn de energiecentrales gestookt op steenkolen.</a:t>
            </a:r>
          </a:p>
          <a:p>
            <a:r>
              <a:rPr lang="nl-NL" sz="2400" dirty="0" smtClean="0"/>
              <a:t>Oplossingen: </a:t>
            </a:r>
          </a:p>
          <a:p>
            <a:pPr>
              <a:buFontTx/>
              <a:buChar char="-"/>
            </a:pPr>
            <a:r>
              <a:rPr lang="nl-NL" sz="2400" dirty="0" smtClean="0"/>
              <a:t> filters; om kolenstof op te vangen);</a:t>
            </a:r>
          </a:p>
          <a:p>
            <a:pPr>
              <a:buFontTx/>
              <a:buChar char="-"/>
            </a:pPr>
            <a:r>
              <a:rPr lang="nl-NL" sz="2400" dirty="0" smtClean="0"/>
              <a:t> hogere schoorstenen, zodat de vervuiling buiten de stad neerslaat.</a:t>
            </a:r>
          </a:p>
          <a:p>
            <a:r>
              <a:rPr lang="nl-NL" sz="2400" dirty="0" smtClean="0"/>
              <a:t>China heeft zelf een grote voorraad steenkolen. China bezit weinig aardolie en aardgasvelden.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948264" y="134076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Hier smog-foto plaatsen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104" y="1196752"/>
            <a:ext cx="27692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1" y="0"/>
            <a:ext cx="91282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kstvak 4"/>
          <p:cNvSpPr txBox="1">
            <a:spLocks noChangeArrowheads="1"/>
          </p:cNvSpPr>
          <p:nvPr/>
        </p:nvSpPr>
        <p:spPr bwMode="auto">
          <a:xfrm>
            <a:off x="251520" y="836712"/>
            <a:ext cx="8352928" cy="229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r>
              <a:rPr lang="nl-NL" sz="2400" b="1" dirty="0" smtClean="0"/>
              <a:t>Misstanden</a:t>
            </a:r>
          </a:p>
          <a:p>
            <a:pPr>
              <a:buFont typeface="Wingdings 3" pitchFamily="18" charset="2"/>
              <a:buChar char="u"/>
            </a:pPr>
            <a:r>
              <a:rPr lang="nl-NL" sz="2400" dirty="0" smtClean="0"/>
              <a:t>Werkomstandigheden zijn lang niet altijd even goed.</a:t>
            </a:r>
          </a:p>
          <a:p>
            <a:r>
              <a:rPr lang="nl-NL" sz="2400" dirty="0" smtClean="0"/>
              <a:t>Werkweken van 80 tot 100 uur per week zijn geen uitzondering.</a:t>
            </a:r>
          </a:p>
          <a:p>
            <a:r>
              <a:rPr lang="nl-NL" sz="2400" dirty="0" smtClean="0"/>
              <a:t>En de  werknemers verdienen vaak minder dan het wettelijke minimum loon.</a:t>
            </a:r>
          </a:p>
          <a:p>
            <a:r>
              <a:rPr lang="nl-NL" sz="2400" dirty="0" smtClean="0"/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39552" y="1166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3.4	Bronnen: Werken, verkeer en milieu</a:t>
            </a:r>
            <a:endParaRPr lang="nl-NL" b="1" dirty="0"/>
          </a:p>
        </p:txBody>
      </p:sp>
      <p:sp>
        <p:nvSpPr>
          <p:cNvPr id="7" name="Rechthoek 6"/>
          <p:cNvSpPr/>
          <p:nvPr/>
        </p:nvSpPr>
        <p:spPr>
          <a:xfrm>
            <a:off x="179512" y="2708920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Jasmine</a:t>
            </a:r>
          </a:p>
          <a:p>
            <a:pPr>
              <a:buFont typeface="Wingdings 3" pitchFamily="18" charset="2"/>
              <a:buChar char="u"/>
            </a:pPr>
            <a:r>
              <a:rPr lang="nl-NL" sz="2400" dirty="0" smtClean="0"/>
              <a:t>Jasmine is 16 jaar. Ze werkt als draadjesknipper in een jeansfabriek.</a:t>
            </a:r>
          </a:p>
          <a:p>
            <a:pPr>
              <a:buFontTx/>
              <a:buChar char="-"/>
            </a:pPr>
            <a:r>
              <a:rPr lang="nl-NL" sz="2400" dirty="0" smtClean="0"/>
              <a:t> Ze heeft geen eigen kamer, maar slaapt met 16 werknemers op een slaapzaal.</a:t>
            </a:r>
          </a:p>
          <a:p>
            <a:pPr>
              <a:buFontTx/>
              <a:buChar char="-"/>
            </a:pPr>
            <a:r>
              <a:rPr lang="nl-NL" sz="2400" dirty="0" smtClean="0"/>
              <a:t> Ze moet soms overwerken tot 2.00 uur ‘s nachts.</a:t>
            </a:r>
          </a:p>
          <a:p>
            <a:pPr>
              <a:buFontTx/>
              <a:buChar char="-"/>
            </a:pPr>
            <a:r>
              <a:rPr lang="nl-NL" sz="2400" dirty="0" smtClean="0"/>
              <a:t>  Ze verdient 100 euro per maand. Ze is best tevreden over het loon.</a:t>
            </a:r>
          </a:p>
          <a:p>
            <a:pPr>
              <a:buFontTx/>
              <a:buChar char="-"/>
            </a:pPr>
            <a:r>
              <a:rPr lang="nl-NL" sz="2400" dirty="0" smtClean="0"/>
              <a:t> Ze stuurt (al het) geld op naar haar ouders op het platteland.</a:t>
            </a:r>
          </a:p>
          <a:p>
            <a:pPr>
              <a:buFontTx/>
              <a:buChar char="-"/>
            </a:pPr>
            <a:r>
              <a:rPr lang="nl-NL" sz="2400" dirty="0" smtClean="0"/>
              <a:t> Ze vindt haar leven saai. Ze ziet alleen de fabriek, de slaapzaal en de kantine.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1" y="0"/>
            <a:ext cx="91282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kstvak 4"/>
          <p:cNvSpPr txBox="1">
            <a:spLocks noChangeArrowheads="1"/>
          </p:cNvSpPr>
          <p:nvPr/>
        </p:nvSpPr>
        <p:spPr bwMode="auto">
          <a:xfrm>
            <a:off x="323528" y="1052736"/>
            <a:ext cx="5616624" cy="109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r>
              <a:rPr lang="nl-NL" sz="2400" b="1" dirty="0" smtClean="0"/>
              <a:t>Het lege westen, het volle oosten</a:t>
            </a:r>
          </a:p>
          <a:p>
            <a:pPr>
              <a:buFont typeface="Wingdings 3" pitchFamily="18" charset="2"/>
              <a:buChar char="u"/>
            </a:pPr>
            <a:r>
              <a:rPr lang="nl-NL" sz="2400" dirty="0" smtClean="0"/>
              <a:t> China: enorm groot land.</a:t>
            </a:r>
          </a:p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2053" name="Tekstvak 5"/>
          <p:cNvSpPr txBox="1">
            <a:spLocks noChangeArrowheads="1"/>
          </p:cNvSpPr>
          <p:nvPr/>
        </p:nvSpPr>
        <p:spPr bwMode="auto">
          <a:xfrm>
            <a:off x="251520" y="1988840"/>
            <a:ext cx="4824536" cy="488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pPr>
              <a:buFont typeface="Calibri" pitchFamily="34" charset="0"/>
              <a:buChar char="●"/>
            </a:pPr>
            <a:r>
              <a:rPr lang="nl-NL" sz="2400" dirty="0" smtClean="0"/>
              <a:t> Bevolking ongelijkmatig verdeeld:</a:t>
            </a:r>
          </a:p>
          <a:p>
            <a:r>
              <a:rPr lang="nl-NL" sz="2400" dirty="0" smtClean="0"/>
              <a:t>    westen: lage bevolkingsdichtheid;</a:t>
            </a:r>
          </a:p>
          <a:p>
            <a:r>
              <a:rPr lang="nl-NL" sz="2400" dirty="0" smtClean="0"/>
              <a:t>    oosten: hoge bevolkingsdichtheid.</a:t>
            </a:r>
          </a:p>
          <a:p>
            <a:endParaRPr lang="nl-NL" sz="2400" dirty="0" smtClean="0"/>
          </a:p>
          <a:p>
            <a:r>
              <a:rPr lang="nl-NL" sz="2400" dirty="0" smtClean="0"/>
              <a:t>Verklaring:  In het westen zijn de</a:t>
            </a:r>
          </a:p>
          <a:p>
            <a:r>
              <a:rPr lang="nl-NL" sz="2400" dirty="0" smtClean="0"/>
              <a:t>natuurlijke factoren erg ongunstig </a:t>
            </a:r>
            <a:r>
              <a:rPr lang="nl-NL" sz="2400" dirty="0" smtClean="0">
                <a:sym typeface="Wingdings" pitchFamily="2" charset="2"/>
              </a:rPr>
              <a:t> te hoog/koud en te droog </a:t>
            </a:r>
          </a:p>
          <a:p>
            <a:r>
              <a:rPr lang="nl-NL" sz="2400" dirty="0" smtClean="0">
                <a:sym typeface="Wingdings" pitchFamily="2" charset="2"/>
              </a:rPr>
              <a:t>(gebergten en woestijnen).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In het oosten is bevolkingsdichtheid hoog, hier liggen de grote steden van China.</a:t>
            </a:r>
          </a:p>
          <a:p>
            <a:r>
              <a:rPr lang="nl-NL" sz="2400" dirty="0" smtClean="0"/>
              <a:t>    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1166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3.1	Bevolking in China</a:t>
            </a:r>
            <a:endParaRPr lang="nl-NL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342" y="1628801"/>
            <a:ext cx="364051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1" y="0"/>
            <a:ext cx="91282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kstvak 4"/>
          <p:cNvSpPr txBox="1">
            <a:spLocks noChangeArrowheads="1"/>
          </p:cNvSpPr>
          <p:nvPr/>
        </p:nvSpPr>
        <p:spPr bwMode="auto">
          <a:xfrm>
            <a:off x="323528" y="1052736"/>
            <a:ext cx="5616624" cy="72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r>
              <a:rPr lang="nl-NL" sz="2400" b="1" dirty="0" smtClean="0"/>
              <a:t>Het lege westen, het volle oosten</a:t>
            </a:r>
          </a:p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2053" name="Tekstvak 5"/>
          <p:cNvSpPr txBox="1">
            <a:spLocks noChangeArrowheads="1"/>
          </p:cNvSpPr>
          <p:nvPr/>
        </p:nvSpPr>
        <p:spPr bwMode="auto">
          <a:xfrm>
            <a:off x="251520" y="1988840"/>
            <a:ext cx="4896544" cy="45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r>
              <a:rPr lang="nl-NL" sz="2400" dirty="0" smtClean="0"/>
              <a:t>    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1166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3.1	Bevolking in China</a:t>
            </a:r>
            <a:endParaRPr lang="nl-NL" b="1" dirty="0"/>
          </a:p>
        </p:txBody>
      </p:sp>
      <p:sp>
        <p:nvSpPr>
          <p:cNvPr id="8" name="Tekstvak 5"/>
          <p:cNvSpPr txBox="1">
            <a:spLocks noChangeArrowheads="1"/>
          </p:cNvSpPr>
          <p:nvPr/>
        </p:nvSpPr>
        <p:spPr bwMode="auto">
          <a:xfrm>
            <a:off x="251520" y="1556792"/>
            <a:ext cx="4680520" cy="229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pPr>
              <a:buFont typeface="Calibri" pitchFamily="34" charset="0"/>
              <a:buChar char="●"/>
            </a:pPr>
            <a:r>
              <a:rPr lang="nl-NL" sz="2400" dirty="0"/>
              <a:t> </a:t>
            </a:r>
            <a:r>
              <a:rPr lang="nl-NL" sz="2400" dirty="0" err="1" smtClean="0"/>
              <a:t>Han-Chinezen</a:t>
            </a:r>
            <a:r>
              <a:rPr lang="nl-NL" sz="2400" dirty="0" smtClean="0"/>
              <a:t> (in het oosten) zijn met 90% de grootste bevolkingsgroep.</a:t>
            </a:r>
          </a:p>
          <a:p>
            <a:r>
              <a:rPr lang="nl-NL" sz="2400" dirty="0" smtClean="0"/>
              <a:t>Naast de </a:t>
            </a:r>
            <a:r>
              <a:rPr lang="nl-NL" sz="2400" dirty="0" err="1" smtClean="0"/>
              <a:t>Han</a:t>
            </a:r>
            <a:r>
              <a:rPr lang="nl-NL" sz="2400" dirty="0" smtClean="0"/>
              <a:t>-Chinezen nog 55 andere bevolkingsgroepen met elk een eigen cultuur.</a:t>
            </a:r>
            <a:endParaRPr lang="nl-NL" sz="2400" dirty="0"/>
          </a:p>
        </p:txBody>
      </p:sp>
      <p:sp>
        <p:nvSpPr>
          <p:cNvPr id="9" name="Tekstvak 2"/>
          <p:cNvSpPr txBox="1">
            <a:spLocks noChangeArrowheads="1"/>
          </p:cNvSpPr>
          <p:nvPr/>
        </p:nvSpPr>
        <p:spPr bwMode="auto">
          <a:xfrm>
            <a:off x="323528" y="4077072"/>
            <a:ext cx="45365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 Narrow" pitchFamily="34" charset="0"/>
              <a:buChar char="■"/>
            </a:pPr>
            <a:r>
              <a:rPr lang="nl-NL" sz="2400" dirty="0"/>
              <a:t> </a:t>
            </a:r>
            <a:r>
              <a:rPr lang="nl-NL" sz="2400" dirty="0" smtClean="0"/>
              <a:t>Politiek stimuleert migratie van </a:t>
            </a:r>
            <a:r>
              <a:rPr lang="nl-NL" sz="2400" dirty="0" err="1" smtClean="0"/>
              <a:t>Han</a:t>
            </a:r>
            <a:r>
              <a:rPr lang="nl-NL" sz="2400" dirty="0" smtClean="0"/>
              <a:t>-Chinezen (‘</a:t>
            </a:r>
            <a:r>
              <a:rPr lang="nl-NL" sz="2400" dirty="0" err="1" smtClean="0"/>
              <a:t>verchinezen</a:t>
            </a:r>
            <a:r>
              <a:rPr lang="nl-NL" sz="2400" dirty="0" smtClean="0"/>
              <a:t>’) naar het lege westen. Bijv. door een gratis huis.</a:t>
            </a:r>
            <a:endParaRPr lang="nl-NL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9190" y="1268760"/>
            <a:ext cx="3893290" cy="412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1" y="0"/>
            <a:ext cx="91282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kstvak 4"/>
          <p:cNvSpPr txBox="1">
            <a:spLocks noChangeArrowheads="1"/>
          </p:cNvSpPr>
          <p:nvPr/>
        </p:nvSpPr>
        <p:spPr bwMode="auto">
          <a:xfrm>
            <a:off x="323528" y="1052736"/>
            <a:ext cx="5616624" cy="257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r>
              <a:rPr lang="nl-NL" sz="2400" b="1" dirty="0" err="1" smtClean="0"/>
              <a:t>Eénkindpolitiek</a:t>
            </a:r>
            <a:endParaRPr lang="nl-NL" sz="2400" b="1" dirty="0" smtClean="0"/>
          </a:p>
          <a:p>
            <a:pPr>
              <a:buFont typeface="Wingdings 3" pitchFamily="18" charset="2"/>
              <a:buChar char="u"/>
            </a:pPr>
            <a:r>
              <a:rPr lang="nl-NL" sz="2400" dirty="0" smtClean="0"/>
              <a:t> China: 1,4 miljard inwoners.</a:t>
            </a:r>
          </a:p>
          <a:p>
            <a:r>
              <a:rPr lang="nl-NL" sz="2400" dirty="0" smtClean="0"/>
              <a:t>Per jaar groeit de  bevolking met 6,5 miljoen inwoners. </a:t>
            </a:r>
          </a:p>
          <a:p>
            <a:r>
              <a:rPr lang="nl-NL" sz="2400" dirty="0" smtClean="0"/>
              <a:t>Laag geboortecijfer: Chinese vrouwen krijgen gemiddeld 1,5 kinderen</a:t>
            </a:r>
          </a:p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2053" name="Tekstvak 5"/>
          <p:cNvSpPr txBox="1">
            <a:spLocks noChangeArrowheads="1"/>
          </p:cNvSpPr>
          <p:nvPr/>
        </p:nvSpPr>
        <p:spPr bwMode="auto">
          <a:xfrm>
            <a:off x="251520" y="3645024"/>
            <a:ext cx="4824536" cy="192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pPr>
              <a:buFont typeface="Calibri" pitchFamily="34" charset="0"/>
              <a:buChar char="●"/>
            </a:pPr>
            <a:r>
              <a:rPr lang="nl-NL" sz="2400" dirty="0" smtClean="0"/>
              <a:t> </a:t>
            </a:r>
            <a:r>
              <a:rPr lang="nl-NL" sz="2400" dirty="0" err="1" smtClean="0"/>
              <a:t>Eénkindpolitiek</a:t>
            </a:r>
            <a:r>
              <a:rPr lang="nl-NL" sz="2400" dirty="0" smtClean="0"/>
              <a:t> vanaf 1970.</a:t>
            </a:r>
          </a:p>
          <a:p>
            <a:r>
              <a:rPr lang="nl-NL" sz="2400" dirty="0" smtClean="0"/>
              <a:t> Tot  1970 groeide de bevolking snel,</a:t>
            </a:r>
          </a:p>
          <a:p>
            <a:r>
              <a:rPr lang="nl-NL" sz="2400" dirty="0" smtClean="0"/>
              <a:t>gemiddeld vijf kinderen per vrouw.</a:t>
            </a:r>
          </a:p>
          <a:p>
            <a:r>
              <a:rPr lang="nl-NL" sz="2400" dirty="0" smtClean="0"/>
              <a:t>Door deze maatregel zijn er 400 miljoen Chinezen minder geboren.   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1166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3.1	Bevolking in China</a:t>
            </a:r>
            <a:endParaRPr lang="nl-NL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3143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1" y="0"/>
            <a:ext cx="91282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kstvak 4"/>
          <p:cNvSpPr txBox="1">
            <a:spLocks noChangeArrowheads="1"/>
          </p:cNvSpPr>
          <p:nvPr/>
        </p:nvSpPr>
        <p:spPr bwMode="auto">
          <a:xfrm>
            <a:off x="323528" y="836712"/>
            <a:ext cx="5616624" cy="183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r>
              <a:rPr lang="nl-NL" sz="2400" b="1" dirty="0" smtClean="0"/>
              <a:t>Soepeler regels</a:t>
            </a:r>
          </a:p>
          <a:p>
            <a:pPr>
              <a:buFont typeface="Wingdings 3" pitchFamily="18" charset="2"/>
              <a:buChar char="u"/>
            </a:pPr>
            <a:r>
              <a:rPr lang="nl-NL" sz="2400" dirty="0" smtClean="0"/>
              <a:t> Laatste jaren soepeler regels.</a:t>
            </a:r>
          </a:p>
          <a:p>
            <a:r>
              <a:rPr lang="nl-NL" sz="2400" dirty="0" smtClean="0"/>
              <a:t>Op platteland mogen ouders een tweede kind als het eerste kind een meisje is.</a:t>
            </a:r>
          </a:p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2053" name="Tekstvak 5"/>
          <p:cNvSpPr txBox="1">
            <a:spLocks noChangeArrowheads="1"/>
          </p:cNvSpPr>
          <p:nvPr/>
        </p:nvSpPr>
        <p:spPr bwMode="auto">
          <a:xfrm>
            <a:off x="251520" y="2420888"/>
            <a:ext cx="5184576" cy="192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pPr>
              <a:buFont typeface="Calibri" pitchFamily="34" charset="0"/>
              <a:buChar char="●"/>
            </a:pPr>
            <a:r>
              <a:rPr lang="nl-NL" sz="2400" dirty="0" smtClean="0"/>
              <a:t> Nadelen </a:t>
            </a:r>
            <a:r>
              <a:rPr lang="nl-NL" sz="2400" dirty="0" err="1" smtClean="0"/>
              <a:t>éénkindpolitiek</a:t>
            </a:r>
            <a:r>
              <a:rPr lang="nl-NL" sz="2400" dirty="0" smtClean="0"/>
              <a:t>:</a:t>
            </a:r>
          </a:p>
          <a:p>
            <a:pPr>
              <a:buFontTx/>
              <a:buChar char="-"/>
            </a:pPr>
            <a:r>
              <a:rPr lang="nl-NL" sz="2400" dirty="0" smtClean="0"/>
              <a:t> vergrijzing van de bevolking</a:t>
            </a:r>
          </a:p>
          <a:p>
            <a:r>
              <a:rPr lang="nl-NL" sz="2400" dirty="0" smtClean="0"/>
              <a:t>(dit komt ook door gestegen levensverwachting);</a:t>
            </a:r>
          </a:p>
          <a:p>
            <a:pPr>
              <a:buFontTx/>
              <a:buChar char="-"/>
            </a:pPr>
            <a:r>
              <a:rPr lang="nl-NL" sz="2400" dirty="0" smtClean="0"/>
              <a:t> kleine keizertjes. 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1166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3.1	Bevolking in China</a:t>
            </a:r>
            <a:endParaRPr lang="nl-NL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3143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251520" y="4437112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itchFamily="34" charset="0"/>
              <a:buChar char="●"/>
            </a:pPr>
            <a:r>
              <a:rPr lang="nl-NL" sz="2400" dirty="0" smtClean="0"/>
              <a:t> Jongensoverschot op het platteland.</a:t>
            </a:r>
          </a:p>
          <a:p>
            <a:pPr>
              <a:buFontTx/>
              <a:buChar char="-"/>
            </a:pPr>
            <a:r>
              <a:rPr lang="nl-NL" sz="2400" dirty="0" smtClean="0"/>
              <a:t> Veel abortussen als mensen weten dat eerste kind een meisje is.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1" y="0"/>
            <a:ext cx="91282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kstvak 4"/>
          <p:cNvSpPr txBox="1">
            <a:spLocks noChangeArrowheads="1"/>
          </p:cNvSpPr>
          <p:nvPr/>
        </p:nvSpPr>
        <p:spPr bwMode="auto">
          <a:xfrm>
            <a:off x="323528" y="1052736"/>
            <a:ext cx="8568952" cy="109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r>
              <a:rPr lang="nl-NL" sz="2400" b="1" dirty="0" smtClean="0"/>
              <a:t>Meer openheid</a:t>
            </a:r>
          </a:p>
          <a:p>
            <a:pPr>
              <a:buFont typeface="Wingdings 3" pitchFamily="18" charset="2"/>
              <a:buChar char="u"/>
            </a:pPr>
            <a:r>
              <a:rPr lang="nl-NL" sz="2400" dirty="0" smtClean="0"/>
              <a:t> </a:t>
            </a:r>
            <a:r>
              <a:rPr lang="nl-NL" sz="2400" dirty="0" err="1" smtClean="0"/>
              <a:t>Eénpartijstelsel</a:t>
            </a:r>
            <a:r>
              <a:rPr lang="nl-NL" sz="2400" dirty="0" smtClean="0"/>
              <a:t>: de communistische partij beslist alles.</a:t>
            </a:r>
          </a:p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2053" name="Tekstvak 5"/>
          <p:cNvSpPr txBox="1">
            <a:spLocks noChangeArrowheads="1"/>
          </p:cNvSpPr>
          <p:nvPr/>
        </p:nvSpPr>
        <p:spPr bwMode="auto">
          <a:xfrm>
            <a:off x="323528" y="1988840"/>
            <a:ext cx="4752528" cy="45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pPr>
              <a:buFont typeface="Calibri" pitchFamily="34" charset="0"/>
              <a:buChar char="●"/>
            </a:pPr>
            <a:r>
              <a:rPr lang="nl-NL" sz="2400" dirty="0" smtClean="0"/>
              <a:t> Tot 1980 een geïsoleerde staat.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1166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3.2	Migratie in China</a:t>
            </a:r>
            <a:endParaRPr lang="nl-NL" b="1" dirty="0"/>
          </a:p>
        </p:txBody>
      </p:sp>
      <p:sp>
        <p:nvSpPr>
          <p:cNvPr id="7" name="Rechthoek 6"/>
          <p:cNvSpPr/>
          <p:nvPr/>
        </p:nvSpPr>
        <p:spPr>
          <a:xfrm>
            <a:off x="251520" y="400506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 Narrow" pitchFamily="34" charset="0"/>
              <a:buChar char="■"/>
            </a:pPr>
            <a:r>
              <a:rPr lang="nl-NL" sz="2400" dirty="0" smtClean="0"/>
              <a:t> Ook Chinezen hebben iets meer vrijheid gekregen.</a:t>
            </a:r>
          </a:p>
          <a:p>
            <a:r>
              <a:rPr lang="nl-NL" sz="2400" dirty="0" smtClean="0"/>
              <a:t>Briljante studenten mogen zelf in het buitenland studeren. Niet alle studenten keren terug naar China. Dit noemen we </a:t>
            </a:r>
            <a:r>
              <a:rPr lang="nl-NL" sz="2400" dirty="0" err="1" smtClean="0"/>
              <a:t>brain</a:t>
            </a:r>
            <a:r>
              <a:rPr lang="nl-NL" sz="2400" dirty="0" smtClean="0"/>
              <a:t> </a:t>
            </a:r>
            <a:r>
              <a:rPr lang="nl-NL" sz="2400" dirty="0" err="1" smtClean="0"/>
              <a:t>drain</a:t>
            </a:r>
            <a:r>
              <a:rPr lang="nl-NL" sz="2400" dirty="0" smtClean="0"/>
              <a:t> (het weglekken van kennis).</a:t>
            </a:r>
            <a:endParaRPr lang="nl-NL" sz="2400" dirty="0"/>
          </a:p>
        </p:txBody>
      </p:sp>
      <p:sp>
        <p:nvSpPr>
          <p:cNvPr id="8" name="Tekstvak 5"/>
          <p:cNvSpPr txBox="1">
            <a:spLocks noChangeArrowheads="1"/>
          </p:cNvSpPr>
          <p:nvPr/>
        </p:nvSpPr>
        <p:spPr bwMode="auto">
          <a:xfrm>
            <a:off x="323528" y="2492896"/>
            <a:ext cx="8280920" cy="119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pPr>
              <a:buFont typeface="Calibri" pitchFamily="34" charset="0"/>
              <a:buChar char="●"/>
            </a:pPr>
            <a:r>
              <a:rPr lang="nl-NL" sz="2400" dirty="0" smtClean="0"/>
              <a:t> Na 1980 meer openheid.</a:t>
            </a:r>
          </a:p>
          <a:p>
            <a:r>
              <a:rPr lang="nl-NL" sz="2400" dirty="0" smtClean="0"/>
              <a:t>Buitenlandse bedrijven zijn nu ook welkom. </a:t>
            </a:r>
          </a:p>
          <a:p>
            <a:r>
              <a:rPr lang="nl-NL" sz="2400" dirty="0" smtClean="0"/>
              <a:t>Goed voor de Chinese economie: werk en inkomen.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kstvak 4"/>
          <p:cNvSpPr txBox="1">
            <a:spLocks noChangeArrowheads="1"/>
          </p:cNvSpPr>
          <p:nvPr/>
        </p:nvSpPr>
        <p:spPr bwMode="auto">
          <a:xfrm>
            <a:off x="323528" y="836712"/>
            <a:ext cx="5760640" cy="294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r>
              <a:rPr lang="nl-NL" sz="2400" b="1" dirty="0" smtClean="0"/>
              <a:t>Snelle urbanisatie</a:t>
            </a:r>
          </a:p>
          <a:p>
            <a:pPr>
              <a:buFont typeface="Wingdings 3" pitchFamily="18" charset="2"/>
              <a:buChar char="u"/>
            </a:pPr>
            <a:r>
              <a:rPr lang="nl-NL" sz="2400" dirty="0" smtClean="0"/>
              <a:t> 1980: 20% van de bevolking woont in de stad.</a:t>
            </a:r>
          </a:p>
          <a:p>
            <a:r>
              <a:rPr lang="nl-NL" sz="2400" dirty="0" smtClean="0"/>
              <a:t>In 2000 woont  50% van de bevolking in de stad.</a:t>
            </a:r>
          </a:p>
          <a:p>
            <a:r>
              <a:rPr lang="nl-NL" sz="2400" dirty="0" smtClean="0"/>
              <a:t>Nu: 110 steden van &gt; 1 miljoen inwoners en</a:t>
            </a:r>
          </a:p>
          <a:p>
            <a:r>
              <a:rPr lang="nl-NL" sz="2400" dirty="0" smtClean="0"/>
              <a:t>7 megasteden (steden van . 10 miljoen </a:t>
            </a:r>
            <a:r>
              <a:rPr lang="nl-NL" sz="2400" dirty="0" err="1" smtClean="0"/>
              <a:t>inw</a:t>
            </a:r>
            <a:r>
              <a:rPr lang="nl-NL" sz="2400" dirty="0" smtClean="0"/>
              <a:t>.).</a:t>
            </a:r>
          </a:p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2053" name="Tekstvak 5"/>
          <p:cNvSpPr txBox="1">
            <a:spLocks noChangeArrowheads="1"/>
          </p:cNvSpPr>
          <p:nvPr/>
        </p:nvSpPr>
        <p:spPr bwMode="auto">
          <a:xfrm>
            <a:off x="323528" y="4581128"/>
            <a:ext cx="5760640" cy="119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pPr>
              <a:buFont typeface="Calibri" pitchFamily="34" charset="0"/>
              <a:buChar char="●"/>
            </a:pPr>
            <a:r>
              <a:rPr lang="nl-NL" sz="2400" dirty="0" smtClean="0"/>
              <a:t> Regels van </a:t>
            </a:r>
            <a:r>
              <a:rPr lang="nl-NL" sz="2400" dirty="0" err="1" smtClean="0"/>
              <a:t>hukou-systeem</a:t>
            </a:r>
            <a:r>
              <a:rPr lang="nl-NL" sz="2400" dirty="0" smtClean="0"/>
              <a:t> minder streng.</a:t>
            </a:r>
          </a:p>
          <a:p>
            <a:r>
              <a:rPr lang="nl-NL" sz="2400" dirty="0" smtClean="0"/>
              <a:t>Overheid verleent makkelijker  toestemming om te verhuizen naar de stad.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1166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3.2	Migratie in China</a:t>
            </a:r>
            <a:endParaRPr lang="nl-NL" b="1" dirty="0"/>
          </a:p>
        </p:txBody>
      </p:sp>
      <p:sp>
        <p:nvSpPr>
          <p:cNvPr id="8" name="Tekstvak 5"/>
          <p:cNvSpPr txBox="1">
            <a:spLocks noChangeArrowheads="1"/>
          </p:cNvSpPr>
          <p:nvPr/>
        </p:nvSpPr>
        <p:spPr bwMode="auto">
          <a:xfrm>
            <a:off x="323528" y="3573016"/>
            <a:ext cx="5040560" cy="82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pPr>
              <a:buFont typeface="Calibri" pitchFamily="34" charset="0"/>
              <a:buChar char="●"/>
            </a:pPr>
            <a:r>
              <a:rPr lang="nl-NL" sz="2400" dirty="0" smtClean="0"/>
              <a:t> Snelle urbanisatie door:</a:t>
            </a:r>
          </a:p>
          <a:p>
            <a:r>
              <a:rPr lang="nl-NL" sz="2400" dirty="0" smtClean="0"/>
              <a:t> - armoede op het platteland.</a:t>
            </a:r>
            <a:endParaRPr lang="nl-NL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836712"/>
            <a:ext cx="2239556" cy="285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709684"/>
            <a:ext cx="1994776" cy="236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kstvak 4"/>
          <p:cNvSpPr txBox="1">
            <a:spLocks noChangeArrowheads="1"/>
          </p:cNvSpPr>
          <p:nvPr/>
        </p:nvSpPr>
        <p:spPr bwMode="auto">
          <a:xfrm>
            <a:off x="323528" y="836712"/>
            <a:ext cx="4536504" cy="257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r>
              <a:rPr lang="nl-NL" sz="2400" b="1" dirty="0" smtClean="0"/>
              <a:t>Binnenlandse migratie</a:t>
            </a:r>
          </a:p>
          <a:p>
            <a:pPr>
              <a:buFont typeface="Wingdings 3" pitchFamily="18" charset="2"/>
              <a:buChar char="u"/>
            </a:pPr>
            <a:r>
              <a:rPr lang="nl-NL" sz="2400" dirty="0" smtClean="0"/>
              <a:t> Trek van het platteland naar de stad (of trek van het binnenland naar het kustgebied).</a:t>
            </a:r>
          </a:p>
          <a:p>
            <a:r>
              <a:rPr lang="nl-NL" sz="2400" dirty="0" smtClean="0"/>
              <a:t>Werkgelegenheid in industrie en bouw.</a:t>
            </a:r>
          </a:p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1166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3.2	Migratie in China</a:t>
            </a:r>
            <a:endParaRPr lang="nl-NL" b="1" dirty="0"/>
          </a:p>
        </p:txBody>
      </p:sp>
      <p:sp>
        <p:nvSpPr>
          <p:cNvPr id="8" name="Tekstvak 5"/>
          <p:cNvSpPr txBox="1">
            <a:spLocks noChangeArrowheads="1"/>
          </p:cNvSpPr>
          <p:nvPr/>
        </p:nvSpPr>
        <p:spPr bwMode="auto">
          <a:xfrm>
            <a:off x="323528" y="3789040"/>
            <a:ext cx="5832648" cy="229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pPr>
              <a:buFont typeface="Calibri" pitchFamily="34" charset="0"/>
              <a:buChar char="●"/>
            </a:pPr>
            <a:r>
              <a:rPr lang="nl-NL" sz="2400" dirty="0" smtClean="0"/>
              <a:t> Binnenland loopt leeg.</a:t>
            </a:r>
          </a:p>
          <a:p>
            <a:endParaRPr lang="nl-NL" sz="2400" dirty="0" smtClean="0"/>
          </a:p>
          <a:p>
            <a:r>
              <a:rPr lang="nl-NL" sz="2400" dirty="0" smtClean="0"/>
              <a:t>Maatregelen Chinese overheid:</a:t>
            </a:r>
          </a:p>
          <a:p>
            <a:r>
              <a:rPr lang="nl-NL" sz="2400" dirty="0" smtClean="0"/>
              <a:t>- Verbeteren van de infrastructuur </a:t>
            </a:r>
          </a:p>
          <a:p>
            <a:r>
              <a:rPr lang="nl-NL" sz="2400" dirty="0" smtClean="0"/>
              <a:t>- Belastingvoordelen (</a:t>
            </a:r>
            <a:r>
              <a:rPr lang="nl-NL" sz="2400" dirty="0" err="1" smtClean="0"/>
              <a:t>Chongqing</a:t>
            </a:r>
            <a:r>
              <a:rPr lang="nl-NL" sz="2400" dirty="0" smtClean="0"/>
              <a:t> en Chengdu zijn twee groeipolen in het binnenland).</a:t>
            </a:r>
            <a:endParaRPr lang="nl-N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836712"/>
            <a:ext cx="4013076" cy="328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152900"/>
            <a:ext cx="18954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kstvak 4"/>
          <p:cNvSpPr txBox="1">
            <a:spLocks noChangeArrowheads="1"/>
          </p:cNvSpPr>
          <p:nvPr/>
        </p:nvSpPr>
        <p:spPr bwMode="auto">
          <a:xfrm>
            <a:off x="395536" y="908720"/>
            <a:ext cx="8136904" cy="220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r>
              <a:rPr lang="nl-NL" sz="2400" b="1" dirty="0" err="1" smtClean="0"/>
              <a:t>Hutongs</a:t>
            </a:r>
            <a:endParaRPr lang="nl-NL" sz="2400" b="1" dirty="0" smtClean="0"/>
          </a:p>
          <a:p>
            <a:pPr>
              <a:buFont typeface="Wingdings 3" pitchFamily="18" charset="2"/>
              <a:buChar char="u"/>
            </a:pPr>
            <a:r>
              <a:rPr lang="nl-NL" sz="2400" dirty="0" smtClean="0"/>
              <a:t>Veel mensen wonen in oude traditionele wijken (</a:t>
            </a:r>
            <a:r>
              <a:rPr lang="nl-NL" sz="2400" dirty="0" err="1" smtClean="0"/>
              <a:t>hutongs</a:t>
            </a:r>
            <a:r>
              <a:rPr lang="nl-NL" sz="2400" dirty="0" smtClean="0"/>
              <a:t>).</a:t>
            </a:r>
          </a:p>
          <a:p>
            <a:r>
              <a:rPr lang="nl-NL" sz="2400" dirty="0" smtClean="0"/>
              <a:t>Rondom een hofje (binnenplaats) wonen meerdere gezinnen.</a:t>
            </a:r>
          </a:p>
          <a:p>
            <a:r>
              <a:rPr lang="nl-NL" sz="2400" dirty="0" smtClean="0"/>
              <a:t>Elk gezin heeft 20 – 25 m</a:t>
            </a:r>
            <a:r>
              <a:rPr lang="nl-NL" sz="2400" baseline="30000" dirty="0" smtClean="0"/>
              <a:t>2 </a:t>
            </a:r>
            <a:r>
              <a:rPr lang="nl-NL" sz="2400" dirty="0" smtClean="0"/>
              <a:t>woonoppervlak.</a:t>
            </a:r>
          </a:p>
          <a:p>
            <a:r>
              <a:rPr lang="nl-NL" sz="2400" dirty="0" smtClean="0"/>
              <a:t>Gemeenschappelijke toiletgebouwen en wasvoorzieningen.</a:t>
            </a:r>
          </a:p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1166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3.3	Wonen in de stad</a:t>
            </a:r>
            <a:endParaRPr lang="nl-NL" b="1" dirty="0"/>
          </a:p>
        </p:txBody>
      </p:sp>
      <p:sp>
        <p:nvSpPr>
          <p:cNvPr id="8" name="Tekstvak 5"/>
          <p:cNvSpPr txBox="1">
            <a:spLocks noChangeArrowheads="1"/>
          </p:cNvSpPr>
          <p:nvPr/>
        </p:nvSpPr>
        <p:spPr bwMode="auto">
          <a:xfrm>
            <a:off x="467544" y="3284984"/>
            <a:ext cx="4608512" cy="183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pPr>
              <a:buFont typeface="Calibri" pitchFamily="34" charset="0"/>
              <a:buChar char="●"/>
            </a:pPr>
            <a:r>
              <a:rPr lang="nl-NL" sz="2400" dirty="0"/>
              <a:t> </a:t>
            </a:r>
            <a:r>
              <a:rPr lang="nl-NL" sz="2400" dirty="0" smtClean="0"/>
              <a:t>Hoge leefbaarheid door (positieve) kenmerken van:</a:t>
            </a:r>
          </a:p>
          <a:p>
            <a:pPr>
              <a:buFontTx/>
              <a:buChar char="-"/>
            </a:pPr>
            <a:r>
              <a:rPr lang="nl-NL" sz="2400" dirty="0" smtClean="0"/>
              <a:t> sociale controle;</a:t>
            </a:r>
          </a:p>
          <a:p>
            <a:pPr>
              <a:buFontTx/>
              <a:buChar char="-"/>
            </a:pPr>
            <a:r>
              <a:rPr lang="nl-NL" sz="2400" dirty="0" smtClean="0"/>
              <a:t> participatie.</a:t>
            </a:r>
          </a:p>
          <a:p>
            <a:r>
              <a:rPr lang="nl-NL" dirty="0" smtClean="0"/>
              <a:t>	</a:t>
            </a:r>
            <a:endParaRPr lang="nl-NL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924944"/>
            <a:ext cx="36004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1268</Words>
  <Application>Microsoft Office PowerPoint</Application>
  <PresentationFormat>Diavoorstelling (4:3)</PresentationFormat>
  <Paragraphs>212</Paragraphs>
  <Slides>15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Bevolking en ruimte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Frans Westerveen</dc:creator>
  <cp:lastModifiedBy>steurt</cp:lastModifiedBy>
  <cp:revision>152</cp:revision>
  <dcterms:created xsi:type="dcterms:W3CDTF">2012-09-29T17:32:08Z</dcterms:created>
  <dcterms:modified xsi:type="dcterms:W3CDTF">2012-11-29T12:27:05Z</dcterms:modified>
</cp:coreProperties>
</file>